
<file path=[Content_Types].xml><?xml version="1.0" encoding="utf-8"?>
<ns0:Types xmlns:ns0="http://schemas.openxmlformats.org/package/2006/content-types">
  <ns0:Default ContentType="application/x-fontdata" Extension="fntdata"/>
  <ns0:Default ContentType="image/jpeg" Extension="jpeg"/>
  <ns0:Default ContentType="image/png" Extension="png"/>
  <ns0:Default ContentType="application/vnd.openxmlformats-package.relationships+xml" Extension="rels"/>
  <ns0:Default ContentType="application/xml" Extension="xml"/>
  <ns0:Override ContentType="application/vnd.openxmlformats-officedocument.extended-properties+xml" PartName="/docProps/app.xml"/>
  <ns0:Override ContentType="application/vnd.openxmlformats-package.core-properties+xml" PartName="/docProps/core.xml"/>
  <ns0:Override ContentType="application/vnd.openxmlformats-officedocument.presentationml.presentation.main+xml" PartName="/ppt/presentation.xml"/>
  <ns0:Override ContentType="application/vnd.openxmlformats-officedocument.presentationml.presProps+xml" PartName="/ppt/presProps.xml"/>
  <ns0:Override ContentType="application/vnd.openxmlformats-officedocument.presentationml.slideLayout+xml" PartName="/ppt/slideLayouts/slideLayout1.xml"/>
  <ns0:Override ContentType="application/vnd.openxmlformats-officedocument.presentationml.slideLayout+xml" PartName="/ppt/slideLayouts/slideLayout2.xml"/>
  <ns0:Override ContentType="application/vnd.openxmlformats-officedocument.presentationml.slideLayout+xml" PartName="/ppt/slideLayouts/slideLayout3.xml"/>
  <ns0:Override ContentType="application/vnd.openxmlformats-officedocument.presentationml.slideLayout+xml" PartName="/ppt/slideLayouts/slideLayout4.xml"/>
  <ns0:Override ContentType="application/vnd.openxmlformats-officedocument.presentationml.slideLayout+xml" PartName="/ppt/slideLayouts/slideLayout5.xml"/>
  <ns0:Override ContentType="application/vnd.openxmlformats-officedocument.presentationml.slideLayout+xml" PartName="/ppt/slideLayouts/slideLayout6.xml"/>
  <ns0:Override ContentType="application/vnd.openxmlformats-officedocument.presentationml.slideLayout+xml" PartName="/ppt/slideLayouts/slideLayout7.xml"/>
  <ns0:Override ContentType="application/vnd.openxmlformats-officedocument.presentationml.slideLayout+xml" PartName="/ppt/slideLayouts/slideLayout8.xml"/>
  <ns0:Override ContentType="application/vnd.openxmlformats-officedocument.presentationml.slideLayout+xml" PartName="/ppt/slideLayouts/slideLayout9.xml"/>
  <ns0:Override ContentType="application/vnd.openxmlformats-officedocument.presentationml.slideLayout+xml" PartName="/ppt/slideLayouts/slideLayout10.xml"/>
  <ns0:Override ContentType="application/vnd.openxmlformats-officedocument.presentationml.slideLayout+xml" PartName="/ppt/slideLayouts/slideLayout11.xml"/>
  <ns0:Override ContentType="application/vnd.openxmlformats-officedocument.presentationml.slideMaster+xml" PartName="/ppt/slideMasters/slideMaster1.xml"/>
  <ns0:Override ContentType="application/vnd.openxmlformats-officedocument.presentationml.slide+xml" PartName="/ppt/slides/slide1.xml"/>
  <ns0:Override ContentType="application/vnd.openxmlformats-officedocument.presentationml.slide+xml" PartName="/ppt/slides/slide2.xml"/>
  <ns0:Override ContentType="application/vnd.openxmlformats-officedocument.presentationml.slide+xml" PartName="/ppt/slides/slide3.xml"/>
  <ns0:Override ContentType="application/vnd.openxmlformats-officedocument.presentationml.slide+xml" PartName="/ppt/slides/slide4.xml"/>
  <ns0:Override ContentType="application/vnd.openxmlformats-officedocument.presentationml.slide+xml" PartName="/ppt/slides/slide5.xml"/>
  <ns0:Override ContentType="application/vnd.openxmlformats-officedocument.presentationml.slide+xml" PartName="/ppt/slides/slide6.xml"/>
  <ns0:Override ContentType="application/vnd.openxmlformats-officedocument.presentationml.slide+xml" PartName="/ppt/slides/slide7.xml"/>
  <ns0:Override ContentType="application/vnd.openxmlformats-officedocument.presentationml.slide+xml" PartName="/ppt/slides/slide8.xml"/>
  <ns0:Override ContentType="application/vnd.openxmlformats-officedocument.presentationml.slide+xml" PartName="/ppt/slides/slide9.xml"/>
  <ns0:Override ContentType="application/vnd.openxmlformats-officedocument.presentationml.slide+xml" PartName="/ppt/slides/slide10.xml"/>
  <ns0:Override ContentType="application/vnd.openxmlformats-officedocument.presentationml.slide+xml" PartName="/ppt/slides/slide11.xml"/>
  <ns0:Override ContentType="application/vnd.openxmlformats-officedocument.presentationml.slide+xml" PartName="/ppt/slides/slide12.xml"/>
  <ns0:Override ContentType="application/vnd.openxmlformats-officedocument.presentationml.slide+xml" PartName="/ppt/slides/slide13.xml"/>
  <ns0:Override ContentType="application/vnd.openxmlformats-officedocument.presentationml.tableStyles+xml" PartName="/ppt/tableStyles.xml"/>
  <ns0:Override ContentType="application/vnd.openxmlformats-officedocument.theme+xml" PartName="/ppt/theme/theme1.xml"/>
  <ns0:Override ContentType="application/vnd.openxmlformats-officedocument.presentationml.viewProps+xml" PartName="/ppt/viewProps.xml"/>
  <ns0:Override PartName="/ppt/slides/slide14.xml" ContentType="application/vnd.openxmlformats-officedocument.presentationml.slide+xml"/>
  <ns0:Override PartName="/ppt/slides/slide15.xml" ContentType="application/vnd.openxmlformats-officedocument.presentationml.slide+xml"/>
  <ns0:Override PartName="/ppt/slides/slide16.xml" ContentType="application/vnd.openxmlformats-officedocument.presentationml.slide+xml"/>
  <ns0:Override PartName="/ppt/slides/slide17.xml" ContentType="application/vnd.openxmlformats-officedocument.presentationml.slide+xml"/>
  <ns0:Override PartName="/ppt/slides/slide18.xml" ContentType="application/vnd.openxmlformats-officedocument.presentationml.slide+xml"/>
  <ns0:Override PartName="/ppt/slides/slide19.xml" ContentType="application/vnd.openxmlformats-officedocument.presentationml.slide+xml"/>
  <ns0:Override PartName="/ppt/slides/slide20.xml" ContentType="application/vnd.openxmlformats-officedocument.presentationml.slide+xml"/>
  <ns0:Override PartName="/ppt/slides/slide21.xml" ContentType="application/vnd.openxmlformats-officedocument.presentationml.slide+xml"/>
  <ns0:Override PartName="/ppt/slides/slide22.xml" ContentType="application/vnd.openxmlformats-officedocument.presentationml.slide+xml"/>
  <ns0:Override PartName="/ppt/slides/slide23.xml" ContentType="application/vnd.openxmlformats-officedocument.presentationml.slide+xml"/>
</ns0: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true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68" r:id="rId18"/>
  </p:sldIdLst>
  <p:sldSz cx="24384000" cy="13716000"/>
  <p:notesSz cx="6858000" cy="9144000"/>
  <p:embeddedFontLst>
    <p:embeddedFont>
      <p:font typeface="Poppins Medium"/>
      <p:bold r:id="rId19"/>
    </p:embeddedFont>
    <p:embeddedFont>
      <p:font typeface="Poppins Light"/>
      <p:regular r:id="rId20"/>
    </p:embeddedFont>
    <p:embeddedFont>
      <p:font typeface="Pretendard ExtraLight"/>
      <p:regular r:id="rId21"/>
    </p:embeddedFont>
    <p:embeddedFont>
      <p:font typeface="Pretendard SemiBold"/>
      <p:bold r:id="rId22"/>
    </p:embeddedFont>
    <p:embeddedFont>
      <p:font typeface="Poppins Regular"/>
      <p:regular r:id="rId23"/>
    </p:embeddedFont>
    <p:embeddedFont>
      <p:font typeface="Poppins SemiBold"/>
      <p:bold r:id="rId24"/>
    </p:embeddedFont>
    <p:embeddedFont>
      <p:font typeface="Pretendard Medium"/>
      <p:bold r:id="rId25"/>
    </p:embeddedFont>
    <p:embeddedFont>
      <p:font typeface="Pretendard Light"/>
      <p:regular r:id="rId26"/>
    </p:embeddedFont>
    <p:embeddedFont>
      <p:font typeface="Pretendard Black"/>
      <p:bold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?>
<ns0:Relationships xmlns:ns0="http://schemas.openxmlformats.org/package/2006/relationships"><ns0:Relationship Id="rId1" Target="slideMasters/slideMaster1.xml" Type="http://schemas.openxmlformats.org/officeDocument/2006/relationships/slideMaster" /><ns0:Relationship Id="rId10" Target="slides/slide5.xml" Type="http://schemas.openxmlformats.org/officeDocument/2006/relationships/slide" /><ns0:Relationship Id="rId11" Target="slides/slide6.xml" Type="http://schemas.openxmlformats.org/officeDocument/2006/relationships/slide" /><ns0:Relationship Id="rId12" Target="slides/slide7.xml" Type="http://schemas.openxmlformats.org/officeDocument/2006/relationships/slide" /><ns0:Relationship Id="rId13" Target="slides/slide8.xml" Type="http://schemas.openxmlformats.org/officeDocument/2006/relationships/slide" /><ns0:Relationship Id="rId14" Target="slides/slide9.xml" Type="http://schemas.openxmlformats.org/officeDocument/2006/relationships/slide" /><ns0:Relationship Id="rId15" Target="slides/slide10.xml" Type="http://schemas.openxmlformats.org/officeDocument/2006/relationships/slide" /><ns0:Relationship Id="rId16" Target="slides/slide11.xml" Type="http://schemas.openxmlformats.org/officeDocument/2006/relationships/slide" /><ns0:Relationship Id="rId17" Target="slides/slide12.xml" Type="http://schemas.openxmlformats.org/officeDocument/2006/relationships/slide" /><ns0:Relationship Id="rId18" Target="slides/slide13.xml" Type="http://schemas.openxmlformats.org/officeDocument/2006/relationships/slide" /><ns0:Relationship Id="rId19" Target="fonts/font1.fntdata" Type="http://schemas.openxmlformats.org/officeDocument/2006/relationships/font" /><ns0:Relationship Id="rId2" Target="presProps.xml" Type="http://schemas.openxmlformats.org/officeDocument/2006/relationships/presProps" /><ns0:Relationship Id="rId20" Target="fonts/font2.fntdata" Type="http://schemas.openxmlformats.org/officeDocument/2006/relationships/font" /><ns0:Relationship Id="rId21" Target="fonts/font3.fntdata" Type="http://schemas.openxmlformats.org/officeDocument/2006/relationships/font" /><ns0:Relationship Id="rId22" Target="fonts/font4.fntdata" Type="http://schemas.openxmlformats.org/officeDocument/2006/relationships/font" /><ns0:Relationship Id="rId23" Target="fonts/font5.fntdata" Type="http://schemas.openxmlformats.org/officeDocument/2006/relationships/font" /><ns0:Relationship Id="rId24" Target="fonts/font6.fntdata" Type="http://schemas.openxmlformats.org/officeDocument/2006/relationships/font" /><ns0:Relationship Id="rId25" Target="fonts/font7.fntdata" Type="http://schemas.openxmlformats.org/officeDocument/2006/relationships/font" /><ns0:Relationship Id="rId26" Target="fonts/font8.fntdata" Type="http://schemas.openxmlformats.org/officeDocument/2006/relationships/font" /><ns0:Relationship Id="rId27" Target="fonts/font9.fntdata" Type="http://schemas.openxmlformats.org/officeDocument/2006/relationships/font" /><ns0:Relationship Id="rId3" Target="viewProps.xml" Type="http://schemas.openxmlformats.org/officeDocument/2006/relationships/viewProps" /><ns0:Relationship Id="rId4" Target="theme/theme1.xml" Type="http://schemas.openxmlformats.org/officeDocument/2006/relationships/theme" /><ns0:Relationship Id="rId5" Target="tableStyles.xml" Type="http://schemas.openxmlformats.org/officeDocument/2006/relationships/tableStyles" /><ns0:Relationship Id="rId6" Target="slides/slide1.xml" Type="http://schemas.openxmlformats.org/officeDocument/2006/relationships/slide" /><ns0:Relationship Id="rId7" Target="slides/slide2.xml" Type="http://schemas.openxmlformats.org/officeDocument/2006/relationships/slide" /><ns0:Relationship Id="rId8" Target="slides/slide3.xml" Type="http://schemas.openxmlformats.org/officeDocument/2006/relationships/slide" /><ns0:Relationship Id="rId9" Target="slides/slide4.xml" Type="http://schemas.openxmlformats.org/officeDocument/2006/relationships/slide" /><ns0:Relationship Id="rId28" Target="slides/slide14.xml" Type="http://schemas.openxmlformats.org/officeDocument/2006/relationships/slide" /><ns0:Relationship Id="rId29" Target="slides/slide15.xml" Type="http://schemas.openxmlformats.org/officeDocument/2006/relationships/slide" /><ns0:Relationship Id="rId30" Target="slides/slide16.xml" Type="http://schemas.openxmlformats.org/officeDocument/2006/relationships/slide" /><ns0:Relationship Id="rId31" Target="slides/slide17.xml" Type="http://schemas.openxmlformats.org/officeDocument/2006/relationships/slide" /><ns0:Relationship Id="rId32" Target="slides/slide18.xml" Type="http://schemas.openxmlformats.org/officeDocument/2006/relationships/slide" /><ns0:Relationship Id="rId33" Target="slides/slide19.xml" Type="http://schemas.openxmlformats.org/officeDocument/2006/relationships/slide" /><ns0:Relationship Id="rId34" Target="slides/slide20.xml" Type="http://schemas.openxmlformats.org/officeDocument/2006/relationships/slide" /><ns0:Relationship Id="rId35" Target="slides/slide21.xml" Type="http://schemas.openxmlformats.org/officeDocument/2006/relationships/slide" /><ns0:Relationship Id="rId36" Target="slides/slide22.xml" Type="http://schemas.openxmlformats.org/officeDocument/2006/relationships/slide" /><ns0:Relationship Id="rId37" Target="slides/slide23.xml" Type="http://schemas.openxmlformats.org/officeDocument/2006/relationships/slide" /></ns0: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3.png" Type="http://schemas.openxmlformats.org/officeDocument/2006/relationships/image"/><Relationship Id="rId2" Target="../media/image78.png" Type="http://schemas.openxmlformats.org/officeDocument/2006/relationships/image"/><Relationship Id="rId3" Target="../media/image79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80.png" Type="http://schemas.openxmlformats.org/officeDocument/2006/relationships/image"/><Relationship Id="rId8" Target="../media/image81.png" Type="http://schemas.openxmlformats.org/officeDocument/2006/relationships/image"/><Relationship Id="rId9" Target="../media/image8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7.png" Type="http://schemas.openxmlformats.org/officeDocument/2006/relationships/image"/><Relationship Id="rId2" Target="../media/image84.png" Type="http://schemas.openxmlformats.org/officeDocument/2006/relationships/image"/><Relationship Id="rId3" Target="../media/image79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80.png" Type="http://schemas.openxmlformats.org/officeDocument/2006/relationships/image"/><Relationship Id="rId8" Target="../media/image85.png" Type="http://schemas.openxmlformats.org/officeDocument/2006/relationships/image"/><Relationship Id="rId9" Target="../media/image86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8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89.png" Type="http://schemas.openxmlformats.org/officeDocument/2006/relationships/image"/><Relationship Id="rId4" Target="../media/image13.png" Type="http://schemas.openxmlformats.org/officeDocument/2006/relationships/image"/><Relationship Id="rId5" Target="../media/image14.png" Type="http://schemas.openxmlformats.org/officeDocument/2006/relationships/image"/><Relationship Id="rId6" Target="../media/image90.png" Type="http://schemas.openxmlformats.org/officeDocument/2006/relationships/image"/><Relationship Id="rId7" Target="../media/image91.png" Type="http://schemas.openxmlformats.org/officeDocument/2006/relationships/image"/></Relationships>
</file>

<file path=ppt/slides/_rels/slide14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15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16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17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18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19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5.png" Type="http://schemas.openxmlformats.org/officeDocument/2006/relationships/image"/><Relationship Id="rId6" Target="../media/image4.png" Type="http://schemas.openxmlformats.org/officeDocument/2006/relationships/image"/><Relationship Id="rId7" Target="../media/image15.png" Type="http://schemas.openxmlformats.org/officeDocument/2006/relationships/image"/></Relationships>
</file>

<file path=ppt/slides/_rels/slide20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21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22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23.xml.rels><?xml version='1.0' encoding='utf-8'?>
<ns0:Relationships xmlns:ns0="http://schemas.openxmlformats.org/package/2006/relationships"><ns0:Relationship Id="rId1" Target="../slideLayouts/slideLayout1.xml" Type="http://schemas.openxmlformats.org/officeDocument/2006/relationships/slideLayout" /></ns0: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2.png" Type="http://schemas.openxmlformats.org/officeDocument/2006/relationships/image"/><Relationship Id="rId11" Target="../media/image23.png" Type="http://schemas.openxmlformats.org/officeDocument/2006/relationships/image"/><Relationship Id="rId12" Target="../media/image24.png" Type="http://schemas.openxmlformats.org/officeDocument/2006/relationships/image"/><Relationship Id="rId13" Target="../media/image25.png" Type="http://schemas.openxmlformats.org/officeDocument/2006/relationships/image"/><Relationship Id="rId14" Target="../media/image26.png" Type="http://schemas.openxmlformats.org/officeDocument/2006/relationships/image"/><Relationship Id="rId15" Target="../media/image27.png" Type="http://schemas.openxmlformats.org/officeDocument/2006/relationships/image"/><Relationship Id="rId2" Target="../media/image16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19.png" Type="http://schemas.openxmlformats.org/officeDocument/2006/relationships/image"/><Relationship Id="rId8" Target="../media/image20.pn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1.png" Type="http://schemas.openxmlformats.org/officeDocument/2006/relationships/image"/><Relationship Id="rId11" Target="../media/image24.png" Type="http://schemas.openxmlformats.org/officeDocument/2006/relationships/image"/><Relationship Id="rId12" Target="../media/image32.png" Type="http://schemas.openxmlformats.org/officeDocument/2006/relationships/image"/><Relationship Id="rId13" Target="../media/image33.png" Type="http://schemas.openxmlformats.org/officeDocument/2006/relationships/image"/><Relationship Id="rId14" Target="../media/image34.png" Type="http://schemas.openxmlformats.org/officeDocument/2006/relationships/image"/><Relationship Id="rId15" Target="../media/image35.png" Type="http://schemas.openxmlformats.org/officeDocument/2006/relationships/image"/><Relationship Id="rId16" Target="../media/image36.png" Type="http://schemas.openxmlformats.org/officeDocument/2006/relationships/image"/><Relationship Id="rId17" Target="../media/image37.png" Type="http://schemas.openxmlformats.org/officeDocument/2006/relationships/image"/><Relationship Id="rId2" Target="../media/image28.png" Type="http://schemas.openxmlformats.org/officeDocument/2006/relationships/image"/><Relationship Id="rId3" Target="../media/image13.png" Type="http://schemas.openxmlformats.org/officeDocument/2006/relationships/image"/><Relationship Id="rId4" Target="../media/image29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0.png" Type="http://schemas.openxmlformats.org/officeDocument/2006/relationships/image"/><Relationship Id="rId8" Target="../media/image20.png" Type="http://schemas.openxmlformats.org/officeDocument/2006/relationships/image"/><Relationship Id="rId9" Target="../media/image2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2.png" Type="http://schemas.openxmlformats.org/officeDocument/2006/relationships/image"/><Relationship Id="rId11" Target="../media/image43.png" Type="http://schemas.openxmlformats.org/officeDocument/2006/relationships/image"/><Relationship Id="rId12" Target="../media/image44.png" Type="http://schemas.openxmlformats.org/officeDocument/2006/relationships/image"/><Relationship Id="rId13" Target="../media/image45.png" Type="http://schemas.openxmlformats.org/officeDocument/2006/relationships/image"/><Relationship Id="rId14" Target="../media/image46.png" Type="http://schemas.openxmlformats.org/officeDocument/2006/relationships/image"/><Relationship Id="rId15" Target="../media/image47.png" Type="http://schemas.openxmlformats.org/officeDocument/2006/relationships/image"/><Relationship Id="rId16" Target="../media/image48.png" Type="http://schemas.openxmlformats.org/officeDocument/2006/relationships/image"/><Relationship Id="rId17" Target="../media/image49.png" Type="http://schemas.openxmlformats.org/officeDocument/2006/relationships/image"/><Relationship Id="rId18" Target="../media/image50.png" Type="http://schemas.openxmlformats.org/officeDocument/2006/relationships/image"/><Relationship Id="rId19" Target="../media/image51.png" Type="http://schemas.openxmlformats.org/officeDocument/2006/relationships/image"/><Relationship Id="rId2" Target="../media/image38.png" Type="http://schemas.openxmlformats.org/officeDocument/2006/relationships/image"/><Relationship Id="rId20" Target="../media/image52.png" Type="http://schemas.openxmlformats.org/officeDocument/2006/relationships/image"/><Relationship Id="rId21" Target="../media/image53.png" Type="http://schemas.openxmlformats.org/officeDocument/2006/relationships/image"/><Relationship Id="rId22" Target="../media/image54.png" Type="http://schemas.openxmlformats.org/officeDocument/2006/relationships/image"/><Relationship Id="rId23" Target="../media/image55.png" Type="http://schemas.openxmlformats.org/officeDocument/2006/relationships/image"/><Relationship Id="rId24" Target="../media/image56.png" Type="http://schemas.openxmlformats.org/officeDocument/2006/relationships/image"/><Relationship Id="rId25" Target="../media/image57.png" Type="http://schemas.openxmlformats.org/officeDocument/2006/relationships/image"/><Relationship Id="rId26" Target="../media/image58.png" Type="http://schemas.openxmlformats.org/officeDocument/2006/relationships/image"/><Relationship Id="rId27" Target="../media/image59.png" Type="http://schemas.openxmlformats.org/officeDocument/2006/relationships/image"/><Relationship Id="rId28" Target="../media/image60.png" Type="http://schemas.openxmlformats.org/officeDocument/2006/relationships/image"/><Relationship Id="rId29" Target="../media/image61.png" Type="http://schemas.openxmlformats.org/officeDocument/2006/relationships/image"/><Relationship Id="rId3" Target="../media/image13.png" Type="http://schemas.openxmlformats.org/officeDocument/2006/relationships/image"/><Relationship Id="rId30" Target="../media/image62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39.png" Type="http://schemas.openxmlformats.org/officeDocument/2006/relationships/image"/><Relationship Id="rId8" Target="../media/image40.png" Type="http://schemas.openxmlformats.org/officeDocument/2006/relationships/image"/><Relationship Id="rId9" Target="../media/image4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7.png" Type="http://schemas.openxmlformats.org/officeDocument/2006/relationships/image"/><Relationship Id="rId11" Target="../media/image68.png" Type="http://schemas.openxmlformats.org/officeDocument/2006/relationships/image"/><Relationship Id="rId2" Target="../media/image63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64.png" Type="http://schemas.openxmlformats.org/officeDocument/2006/relationships/image"/><Relationship Id="rId8" Target="../media/image65.png" Type="http://schemas.openxmlformats.org/officeDocument/2006/relationships/image"/><Relationship Id="rId9" Target="../media/image6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9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70.png" Type="http://schemas.openxmlformats.org/officeDocument/2006/relationships/image"/><Relationship Id="rId8" Target="../media/image7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72.png" Type="http://schemas.openxmlformats.org/officeDocument/2006/relationships/image"/><Relationship Id="rId8" Target="../media/image7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Relationship Id="rId7" Target="../media/image75.png" Type="http://schemas.openxmlformats.org/officeDocument/2006/relationships/image"/><Relationship Id="rId8" Target="../media/image76.png" Type="http://schemas.openxmlformats.org/officeDocument/2006/relationships/image"/><Relationship Id="rId9" Target="../media/image7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71500" y="482600"/>
            <a:ext cx="23228300" cy="127635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52500" y="749300"/>
            <a:ext cx="6731000" cy="8509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092700" y="952500"/>
            <a:ext cx="2273300" cy="4318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2260600" y="111760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202211327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978900" y="11176000"/>
            <a:ext cx="54737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김강민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873500" y="11176000"/>
            <a:ext cx="29845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윤승모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73500" y="11734800"/>
            <a:ext cx="28829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문서인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60600" y="117348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202212353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353300" y="111760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202211261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08100" y="1016000"/>
            <a:ext cx="3835400" cy="2921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1100"/>
              </a:lnSpc>
            </a:pPr>
            <a:r>
              <a:rPr lang="en-US" sz="1599" b="false" i="false" u="none" strike="noStrike" spc="-100">
                <a:solidFill>
                  <a:srgbClr val="FFFFFF"/>
                </a:solidFill>
                <a:latin typeface="Poppins Light"/>
                <a:ea typeface="Poppins Light"/>
                <a:cs typeface="Poppins Light"/>
              </a:rPr>
              <a:t>Object-Oriented Analysis and Design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0" y="9779000"/>
            <a:ext cx="24384000" cy="127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3538200" y="6870700"/>
            <a:ext cx="13716000" cy="127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8978900" y="11734800"/>
            <a:ext cx="5473700" cy="381000"/>
          </a:xfrm>
          <a:prstGeom prst="rect">
            <a:avLst/>
          </a:prstGeom>
        </p:spPr>
        <p:txBody>
          <a:bodyPr anchor="ctr" rtlCol="false" lIns="0" tIns="27093" rIns="0" bIns="27093"/>
          <a:lstStyle/>
          <a:p>
            <a:pPr algn="l" lvl="0">
              <a:lnSpc>
                <a:spcPct val="99600"/>
              </a:lnSpc>
            </a:pPr>
            <a:r>
              <a:rPr lang="en-US" sz="2133" b="false" i="false" u="none" strike="noStrike">
                <a:solidFill>
                  <a:srgbClr val="000000">
                    <a:alpha val="80000"/>
                  </a:srgbClr>
                </a:solidFill>
                <a:latin typeface="Poppins Light"/>
                <a:ea typeface="Poppins Light"/>
                <a:cs typeface="Poppins Light"/>
              </a:rPr>
              <a:t>정상현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353300" y="11734800"/>
            <a:ext cx="1689100" cy="381000"/>
          </a:xfrm>
          <a:prstGeom prst="rect">
            <a:avLst/>
          </a:prstGeom>
        </p:spPr>
        <p:txBody>
          <a:bodyPr anchor="t" rtlCol="false" lIns="0" tIns="13546" rIns="0" bIns="0"/>
          <a:lstStyle/>
          <a:p>
            <a:pPr algn="l" lvl="0">
              <a:lnSpc>
                <a:spcPct val="107899"/>
              </a:lnSpc>
            </a:pPr>
            <a:r>
              <a:rPr lang="en-US" sz="2133" b="false" i="false" u="none" strike="noStrike">
                <a:solidFill>
                  <a:srgbClr val="FC5800"/>
                </a:solidFill>
                <a:latin typeface="Poppins Medium"/>
                <a:ea typeface="Poppins Medium"/>
                <a:cs typeface="Poppins Medium"/>
              </a:rPr>
              <a:t>202011362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5867400" y="1092200"/>
            <a:ext cx="1270000" cy="228600"/>
          </a:xfrm>
          <a:prstGeom prst="rect">
            <a:avLst/>
          </a:prstGeom>
        </p:spPr>
      </p:pic>
      <p:pic>
        <p:nvPicPr>
          <p:cNvPr name="Picture 17" id="17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8923000" y="8331200"/>
            <a:ext cx="2946400" cy="29464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9977100" y="10553700"/>
            <a:ext cx="850900" cy="381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22275800" y="1066800"/>
            <a:ext cx="304800" cy="2159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21399500" y="1028700"/>
            <a:ext cx="254000" cy="266700"/>
          </a:xfrm>
          <a:prstGeom prst="rect">
            <a:avLst/>
          </a:prstGeom>
        </p:spPr>
      </p:pic>
      <p:sp>
        <p:nvSpPr>
          <p:cNvPr name="TextBox 21" id="21"/>
          <p:cNvSpPr txBox="true"/>
          <p:nvPr/>
        </p:nvSpPr>
        <p:spPr>
          <a:xfrm rot="0">
            <a:off x="2260600" y="6134100"/>
            <a:ext cx="12954000" cy="2019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11333" b="false" i="false" u="none" strike="noStrike" spc="-4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1팀 </a:t>
            </a:r>
            <a:r>
              <a:rPr lang="en-US" sz="11333" b="false" i="false" u="none" strike="noStrike" spc="-400">
                <a:solidFill>
                  <a:srgbClr val="692498"/>
                </a:solidFill>
                <a:latin typeface="Pretendard SemiBold"/>
                <a:ea typeface="Pretendard SemiBold"/>
                <a:cs typeface="Pretendard SemiBold"/>
              </a:rPr>
              <a:t>5</a:t>
            </a:r>
            <a:r>
              <a:rPr lang="en-US" sz="11333" b="false" i="false" u="none" strike="noStrike" spc="-4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주차 발표 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260600" y="4521200"/>
            <a:ext cx="10871200" cy="17780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10000" b="false" i="false" u="none" strike="noStrike" spc="-300">
                <a:solidFill>
                  <a:srgbClr val="000000">
                    <a:alpha val="80000"/>
                  </a:srgbClr>
                </a:solidFill>
                <a:latin typeface="Pretendard ExtraLight"/>
                <a:ea typeface="Pretendard ExtraLight"/>
                <a:cs typeface="Pretendard ExtraLight"/>
              </a:rPr>
              <a:t>객체지향개발방법론</a:t>
            </a:r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8948400" y="8356600"/>
            <a:ext cx="2895600" cy="2895600"/>
          </a:xfrm>
          <a:prstGeom prst="rect">
            <a:avLst/>
          </a:prstGeom>
        </p:spPr>
      </p:pic>
      <p:sp>
        <p:nvSpPr>
          <p:cNvPr name="TextBox 24" id="24"/>
          <p:cNvSpPr txBox="true"/>
          <p:nvPr/>
        </p:nvSpPr>
        <p:spPr>
          <a:xfrm rot="0">
            <a:off x="5321300" y="1041400"/>
            <a:ext cx="800100" cy="266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1100"/>
              </a:lnSpc>
            </a:pPr>
            <a:r>
              <a:rPr lang="en-US" sz="1333" b="false" i="false" u="none" strike="noStrike" spc="-100">
                <a:solidFill>
                  <a:srgbClr val="FFFFFF"/>
                </a:solidFill>
                <a:latin typeface="Poppins Light"/>
                <a:ea typeface="Poppins Light"/>
                <a:cs typeface="Poppins Light"/>
              </a:rPr>
              <a:t>3227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2260600" y="7912100"/>
            <a:ext cx="12877800" cy="16637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9333" b="false" i="false" u="none" strike="noStrike" spc="-300">
                <a:solidFill>
                  <a:srgbClr val="692498"/>
                </a:solidFill>
                <a:latin typeface="Pretendard SemiBold"/>
                <a:ea typeface="Pretendard SemiBold"/>
                <a:cs typeface="Pretendard SemiBold"/>
              </a:rPr>
              <a:t>VIBE CODING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30300" y="5194300"/>
            <a:ext cx="10071100" cy="779780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63000" y="42672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Battery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4897100" y="4889500"/>
            <a:ext cx="7073900" cy="84074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5760700" y="4889500"/>
            <a:ext cx="5156200" cy="78613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270000" y="5410200"/>
            <a:ext cx="9791700" cy="7353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EEE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30300" y="5194300"/>
            <a:ext cx="10071100" cy="779780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641600" y="42672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Dust Timer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3322300" y="5194300"/>
            <a:ext cx="10223500" cy="77978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168400" y="5435600"/>
            <a:ext cx="10045700" cy="7264400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14833600" y="42672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Obstacle Avoidance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3258800" y="5892800"/>
            <a:ext cx="102108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Program(Code)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959100" y="1346200"/>
            <a:ext cx="25908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Program(Code)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FFFFFF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511300" y="2235200"/>
            <a:ext cx="21348700" cy="1059180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2413000" y="5029200"/>
            <a:ext cx="18135600" cy="5003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8120" b="false" i="false" u="none" strike="noStrike">
                <a:solidFill>
                  <a:srgbClr val="000000"/>
                </a:solidFill>
                <a:latin typeface="Pretendard Black"/>
                <a:ea typeface="Pretendard Black"/>
                <a:cs typeface="Pretendard Black"/>
              </a:rPr>
              <a:t>감사합니다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9875500" y="8547100"/>
            <a:ext cx="3657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Part 2 : Program(Code)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vibe 폴더에서 기존 구현을 건드리지 않는 독립 개발 라인 구성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950000" y="2450000"/>
            <a:ext cx="6800000" cy="26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분리 전략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root 구현은 유지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vibe/include, vibe/src 기준으로 새 core 구성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기존 코드와 target 이름 충돌 방지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8400000" y="2450000"/>
            <a:ext cx="6800000" cy="2600000"/>
          </a:xfrm>
          <a:prstGeom prst="roundRect">
            <a:avLst/>
          </a:prstGeom>
          <a:solidFill>
            <a:srgbClr val="F0FDF4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주요 산출물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RVC control code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GoogleTest unit tests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.rvc script system tests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script/map simulator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15850000" y="2450000"/>
            <a:ext cx="6800000" cy="2600000"/>
          </a:xfrm>
          <a:prstGeom prst="roundRect">
            <a:avLst/>
          </a:prstGeom>
          <a:solidFill>
            <a:srgbClr val="FFF7ED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AI 활용 방식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Codex 단일 도구 사용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요구사항-설계-구현-테스트 정합성 점검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빌드/테스트 결과로 산출물 검증</a:t>
            </a:r>
            <a:endParaRPr lang="ko-KR" sz="1700"/>
          </a:p>
        </p:txBody>
      </p:sp>
      <p:sp>
        <p:nvSpPr>
          <p:cNvPr id="13" name="Text"/>
          <p:cNvSpPr txBox="1"/>
          <p:nvPr/>
        </p:nvSpPr>
        <p:spPr>
          <a:xfrm>
            <a:off x="1200000" y="6100000"/>
            <a:ext cx="21000000" cy="28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200" b="1">
                <a:solidFill>
                  <a:srgbClr val="1F2A44"/>
                </a:solidFill>
                <a:latin typeface="Pretendard"/>
                <a:ea typeface="Pretendard"/>
              </a:rPr>
              <a:t>핵심 메시지: SRS/SDD에서 정의한 system operation과 mode behavior를 코드, 테스트, simulator가 같은 용어로 재현하도록 정렬했다.</a:t>
            </a:r>
            <a:endParaRPr lang="ko-KR" sz="22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1/10</a:t>
            </a:r>
            <a:endParaRPr lang="ko-KR" sz="1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Code Architecture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Controller는 incoming system operation을 받고, mode/driver/processor로 책임을 분산한다.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950000" y="2300000"/>
            <a:ext cx="5100000" cy="32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Controller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powerButtonPressed()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startButtonPressed()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dustDetected()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obstacleDetected(direction)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chargeBattery(), chargingTick()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6450000" y="2300000"/>
            <a:ext cx="5100000" cy="32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OperatingMode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StandbyMode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NormalMode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BoostMode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LowBatteryMode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State Pattern 기반 전환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11950000" y="2300000"/>
            <a:ext cx="5100000" cy="3200000"/>
          </a:xfrm>
          <a:prstGeom prst="roundRect">
            <a:avLst/>
          </a:prstGeom>
          <a:solidFill>
            <a:srgbClr val="F0FDF4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Drivers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MotorDriver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CleanerDriver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BatteryDriver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DustSensorDriver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ObstacleSensorDriver</a:t>
            </a:r>
            <a:endParaRPr lang="ko-KR" sz="1700"/>
          </a:p>
        </p:txBody>
      </p:sp>
      <p:sp>
        <p:nvSpPr>
          <p:cNvPr id="13" name="Card"/>
          <p:cNvSpPr txBox="1"/>
          <p:nvPr/>
        </p:nvSpPr>
        <p:spPr>
          <a:xfrm>
            <a:off x="17450000" y="2300000"/>
            <a:ext cx="5100000" cy="3200000"/>
          </a:xfrm>
          <a:prstGeom prst="roundRect">
            <a:avLst/>
          </a:prstGeom>
          <a:solidFill>
            <a:srgbClr val="FFF7ED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Processors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DustProcessor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ObstacleProcessor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boost 판단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회피 방향 결정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driver 상태와 분리</a:t>
            </a:r>
            <a:endParaRPr lang="ko-KR" sz="1700"/>
          </a:p>
        </p:txBody>
      </p:sp>
      <p:sp>
        <p:nvSpPr>
          <p:cNvPr id="14" name="Card"/>
          <p:cNvSpPr txBox="1"/>
          <p:nvPr/>
        </p:nvSpPr>
        <p:spPr>
          <a:xfrm>
            <a:off x="1800000" y="6700000"/>
            <a:ext cx="19800000" cy="2200000"/>
          </a:xfrm>
          <a:prstGeom prst="roundRect">
            <a:avLst/>
          </a:prstGeom>
          <a:solidFill>
            <a:srgbClr val="F1F5F9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파일 근거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vibe/include/rvc/*.hpp: 10 header files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vibe/src/*.cpp: 4 core source files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vibe/sim/include + vibe/sim/src: simulator interface and loop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2/10</a:t>
            </a:r>
            <a:endParaRPr lang="ko-KR" sz="1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CMake &amp; Build Isolation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기존 문제: vibe simulator/test가 root code를 바라보는 경로 혼선이 있었다.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050000" y="2300000"/>
            <a:ext cx="9900000" cy="2700000"/>
          </a:xfrm>
          <a:prstGeom prst="roundRect">
            <a:avLst/>
          </a:prstGeom>
          <a:solidFill>
            <a:srgbClr val="FEF2F2"/>
          </a:solidFill>
          <a:ln w="18000">
            <a:solidFill>
              <a:srgbClr val="FCA5A5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Before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project name: RVCSimulator로 범위가 모호함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vibe_rvc_core가 ../src/rvc, ../include 참조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rvc_simulator target 이름이 root와 충돌 가능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system test command와 simulator entry point 불일치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12200000" y="2300000"/>
            <a:ext cx="9900000" cy="2700000"/>
          </a:xfrm>
          <a:prstGeom prst="roundRect">
            <a:avLst/>
          </a:prstGeom>
          <a:solidFill>
            <a:srgbClr val="ECFDF5"/>
          </a:solidFill>
          <a:ln w="18000">
            <a:solidFill>
              <a:srgbClr val="86EFAC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After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project name: OOAD_TEAM1_VIBE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vibe/src, vibe/include만 참조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rvc_vibe_script_simulator / rvc_vibe_map_simulator 분리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.rvc tests는 script simulator --script로 실행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2100000" y="6200000"/>
            <a:ext cx="18800000" cy="25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재현 명령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cmake -G Ninja -S vibe -B build-vibe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cmake --build build-vibe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ctest --test-dir build-vibe --output-on-failure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3/10</a:t>
            </a:r>
            <a:endParaRPr lang="ko-KR" sz="1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Part 3 : Unit Test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GoogleTest 기반으로 class/method 단위 behavior를 검증했다.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Metric"/>
          <p:cNvSpPr txBox="1"/>
          <p:nvPr/>
        </p:nvSpPr>
        <p:spPr>
          <a:xfrm>
            <a:off x="1200000" y="2450000"/>
            <a:ext cx="4700000" cy="2200000"/>
          </a:xfrm>
          <a:prstGeom prst="roundRect">
            <a:avLst/>
          </a:prstGeom>
          <a:solidFill>
            <a:srgbClr val="2563EB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104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unit tests</a:t>
            </a:r>
            <a:endParaRPr lang="ko-KR" sz="2800"/>
          </a:p>
        </p:txBody>
      </p:sp>
      <p:sp>
        <p:nvSpPr>
          <p:cNvPr id="11" name="Metric"/>
          <p:cNvSpPr txBox="1"/>
          <p:nvPr/>
        </p:nvSpPr>
        <p:spPr>
          <a:xfrm>
            <a:off x="6800000" y="2450000"/>
            <a:ext cx="4700000" cy="2200000"/>
          </a:xfrm>
          <a:prstGeom prst="roundRect">
            <a:avLst/>
          </a:prstGeom>
          <a:solidFill>
            <a:srgbClr val="059669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14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test suites</a:t>
            </a:r>
            <a:endParaRPr lang="ko-KR" sz="2800"/>
          </a:p>
        </p:txBody>
      </p:sp>
      <p:sp>
        <p:nvSpPr>
          <p:cNvPr id="12" name="Metric"/>
          <p:cNvSpPr txBox="1"/>
          <p:nvPr/>
        </p:nvSpPr>
        <p:spPr>
          <a:xfrm>
            <a:off x="12400000" y="2450000"/>
            <a:ext cx="4700000" cy="2200000"/>
          </a:xfrm>
          <a:prstGeom prst="roundRect">
            <a:avLst/>
          </a:prstGeom>
          <a:solidFill>
            <a:srgbClr val="EA580C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100%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vibe test pass</a:t>
            </a:r>
            <a:endParaRPr lang="ko-KR" sz="2800"/>
          </a:p>
        </p:txBody>
      </p:sp>
      <p:sp>
        <p:nvSpPr>
          <p:cNvPr id="13" name="Card"/>
          <p:cNvSpPr txBox="1"/>
          <p:nvPr/>
        </p:nvSpPr>
        <p:spPr>
          <a:xfrm>
            <a:off x="17800000" y="2450000"/>
            <a:ext cx="4700000" cy="22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Traceability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vibe/tests/unit_tests/TEST_TRACEABILITY.md</a:t>
            </a:r>
            <a:endParaRPr lang="ko-KR" sz="1700"/>
          </a:p>
        </p:txBody>
      </p:sp>
      <p:sp>
        <p:nvSpPr>
          <p:cNvPr id="14" name="Card"/>
          <p:cNvSpPr txBox="1"/>
          <p:nvPr/>
        </p:nvSpPr>
        <p:spPr>
          <a:xfrm>
            <a:off x="1500000" y="5900000"/>
            <a:ext cx="20700000" cy="2800000"/>
          </a:xfrm>
          <a:prstGeom prst="roundRect">
            <a:avLst/>
          </a:prstGeom>
          <a:solidFill>
            <a:srgbClr val="F1F5F9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검증 범위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Controller incoming operations: power/start/charge/dust/obstacle/low battery/timer/clock tick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OperatingMode transition: Standby, Normal, Boost, LowBattery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Driver state: motor, cleaner, battery, sensor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Processor decision: dust boost, obstacle avoidance direction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4/10</a:t>
            </a:r>
            <a:endParaRPr lang="ko-KR" sz="1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Part 3 : System Test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.rvc script를 simulator에 입력하여 black-box scenario를 재현한다.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Metric"/>
          <p:cNvSpPr txBox="1"/>
          <p:nvPr/>
        </p:nvSpPr>
        <p:spPr>
          <a:xfrm>
            <a:off x="1200000" y="2350000"/>
            <a:ext cx="4800000" cy="2300000"/>
          </a:xfrm>
          <a:prstGeom prst="roundRect">
            <a:avLst/>
          </a:prstGeom>
          <a:solidFill>
            <a:srgbClr val="2563EB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42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system scenarios</a:t>
            </a:r>
            <a:endParaRPr lang="ko-KR" sz="2800"/>
          </a:p>
        </p:txBody>
      </p:sp>
      <p:sp>
        <p:nvSpPr>
          <p:cNvPr id="11" name="Metric"/>
          <p:cNvSpPr txBox="1"/>
          <p:nvPr/>
        </p:nvSpPr>
        <p:spPr>
          <a:xfrm>
            <a:off x="6900000" y="2350000"/>
            <a:ext cx="4800000" cy="2300000"/>
          </a:xfrm>
          <a:prstGeom prst="roundRect">
            <a:avLst/>
          </a:prstGeom>
          <a:solidFill>
            <a:srgbClr val="059669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12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positive</a:t>
            </a:r>
            <a:endParaRPr lang="ko-KR" sz="2800"/>
          </a:p>
        </p:txBody>
      </p:sp>
      <p:sp>
        <p:nvSpPr>
          <p:cNvPr id="12" name="Metric"/>
          <p:cNvSpPr txBox="1"/>
          <p:nvPr/>
        </p:nvSpPr>
        <p:spPr>
          <a:xfrm>
            <a:off x="12600000" y="2350000"/>
            <a:ext cx="4800000" cy="2300000"/>
          </a:xfrm>
          <a:prstGeom prst="roundRect">
            <a:avLst/>
          </a:prstGeom>
          <a:solidFill>
            <a:srgbClr val="DC2626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30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negative</a:t>
            </a:r>
            <a:endParaRPr lang="ko-KR" sz="2800"/>
          </a:p>
        </p:txBody>
      </p:sp>
      <p:sp>
        <p:nvSpPr>
          <p:cNvPr id="13" name="Metric"/>
          <p:cNvSpPr txBox="1"/>
          <p:nvPr/>
        </p:nvSpPr>
        <p:spPr>
          <a:xfrm>
            <a:off x="18300000" y="2350000"/>
            <a:ext cx="4200000" cy="2300000"/>
          </a:xfrm>
          <a:prstGeom prst="roundRect">
            <a:avLst/>
          </a:prstGeom>
          <a:solidFill>
            <a:srgbClr val="EA580C"/>
          </a:solidFill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2800" b="1">
                <a:solidFill>
                  <a:srgbClr val="FFFFFF"/>
                </a:solidFill>
                <a:latin typeface="Pretendard"/>
                <a:ea typeface="Pretendard"/>
              </a:rPr>
              <a:t>149/149</a:t>
            </a:r>
            <a:endParaRPr lang="ko-KR" sz="2800"/>
          </a:p>
          <a:p>
            <a:r>
              <a:rPr lang="ko-KR" sz="2800">
                <a:solidFill>
                  <a:srgbClr val="FFFFFF"/>
                </a:solidFill>
                <a:latin typeface="Pretendard"/>
                <a:ea typeface="Pretendard"/>
              </a:rPr>
              <a:t>ctest passed</a:t>
            </a:r>
            <a:endParaRPr lang="ko-KR" sz="2800"/>
          </a:p>
        </p:txBody>
      </p:sp>
      <p:sp>
        <p:nvSpPr>
          <p:cNvPr id="14" name="Card"/>
          <p:cNvSpPr txBox="1"/>
          <p:nvPr/>
        </p:nvSpPr>
        <p:spPr>
          <a:xfrm>
            <a:off x="1350000" y="5900000"/>
            <a:ext cx="10000000" cy="30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Positive examples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P01 power on enters standby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P03 start enters normal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P05 dust enters boost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P11/P12 obstacle avoidance</a:t>
            </a:r>
            <a:endParaRPr lang="ko-KR" sz="1700"/>
          </a:p>
        </p:txBody>
      </p:sp>
      <p:sp>
        <p:nvSpPr>
          <p:cNvPr id="15" name="Card"/>
          <p:cNvSpPr txBox="1"/>
          <p:nvPr/>
        </p:nvSpPr>
        <p:spPr>
          <a:xfrm>
            <a:off x="12350000" y="5900000"/>
            <a:ext cx="10000000" cy="3000000"/>
          </a:xfrm>
          <a:prstGeom prst="roundRect">
            <a:avLst/>
          </a:prstGeom>
          <a:solidFill>
            <a:srgbClr val="FEF2F2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Negative examples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start while off ignored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charge while cleaning rejected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dust while charging ignored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unknown command no crash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5/10</a:t>
            </a:r>
            <a:endParaRPr lang="ko-KR" sz="1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Part 4 : Static Analysis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SA는 compiler warning과 clang-tidy rule set을 기준으로 재현 가능하게 정리했다.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100000" y="2400000"/>
            <a:ext cx="10000000" cy="31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Compiler warnings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MSVC: /W4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GCC/Clang: -Wall -Wextra -Wpedantic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vibe_rvc_core, simulator targets에 동일 적용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12300000" y="2400000"/>
            <a:ext cx="10000000" cy="3100000"/>
          </a:xfrm>
          <a:prstGeom prst="roundRect">
            <a:avLst/>
          </a:prstGeom>
          <a:solidFill>
            <a:srgbClr val="F1F5F9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.clang-tidy checks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clang-diagnostic-*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clang-analyzer-*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bugprone-*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performance-*, portability-*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readability-*, modernize-*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2100000" y="6500000"/>
            <a:ext cx="18800000" cy="2300000"/>
          </a:xfrm>
          <a:prstGeom prst="roundRect">
            <a:avLst/>
          </a:prstGeom>
          <a:solidFill>
            <a:srgbClr val="ECFDF5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AI 활용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Codex가 CMake target/source 경로와 API mismatch를 먼저 탐지하고, build/test 결과로 수정의 효과를 검증했다.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6/10</a:t>
            </a:r>
            <a:endParaRPr lang="ko-KR" sz="1000"/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46100" y="6845300"/>
            <a:ext cx="13716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0" y="3022600"/>
            <a:ext cx="24384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5435600"/>
            <a:ext cx="18757900" cy="127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11036300"/>
            <a:ext cx="18757900" cy="127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9283700" y="38735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1: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001500" y="3644900"/>
            <a:ext cx="94869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8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SRS &amp; SDD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131300" y="65659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2 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1836400" y="63246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Program(Code)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62000" y="1168400"/>
            <a:ext cx="6972300" cy="15494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8666" b="false" i="false" u="none" strike="noStrike">
                <a:solidFill>
                  <a:srgbClr val="000000"/>
                </a:solidFill>
                <a:latin typeface="Poppins SemiBold"/>
                <a:ea typeface="Poppins SemiBold"/>
                <a:cs typeface="Poppins SemiBold"/>
              </a:rPr>
              <a:t>CONTENTS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404100" y="8077200"/>
            <a:ext cx="18757900" cy="127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9283700" y="92710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3 :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001500" y="90297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UT &amp; ST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283700" y="12090400"/>
            <a:ext cx="2108200" cy="6096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3590"/>
              </a:lnSpc>
            </a:pPr>
            <a:r>
              <a:rPr lang="en-US" sz="3333" b="false" i="false" u="none" strike="noStrike">
                <a:solidFill>
                  <a:srgbClr val="000000"/>
                </a:solidFill>
                <a:latin typeface="Poppins Regular"/>
                <a:ea typeface="Poppins Regular"/>
                <a:cs typeface="Poppins Regular"/>
              </a:rPr>
              <a:t>Part 4 :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001500" y="11861800"/>
            <a:ext cx="10363200" cy="10668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601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SA &amp; Simulator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Part 4 : Simulator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script 재현용 simulator와 map 기반 interactive simulator를 분리했다.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000000" y="2300000"/>
            <a:ext cx="6700000" cy="32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Script Simulator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vibe/simulator/main.cpp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--script &lt;file.rvc&gt;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system test 재현 인터페이스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expect_mode, expect_motor 등 검증 command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8550000" y="2300000"/>
            <a:ext cx="6700000" cy="3200000"/>
          </a:xfrm>
          <a:prstGeom prst="roundRect">
            <a:avLst/>
          </a:prstGeom>
          <a:solidFill>
            <a:srgbClr val="F0FDF4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Map Simulator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vibe/sim/app/main.cpp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--map &lt;path&gt;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map/env/renderer 기반 interactive loop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cleaned cell count, battery drain 표시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16100000" y="2300000"/>
            <a:ext cx="6700000" cy="3200000"/>
          </a:xfrm>
          <a:prstGeom prst="roundRect">
            <a:avLst/>
          </a:prstGeom>
          <a:solidFill>
            <a:srgbClr val="FFF7ED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RvcAdapter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simulator sensor snapshot → Controller events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Controller driver state → actuator snapshot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Direction API를 vibe core와 정합화</a:t>
            </a:r>
            <a:endParaRPr lang="ko-KR" sz="1700"/>
          </a:p>
        </p:txBody>
      </p:sp>
      <p:sp>
        <p:nvSpPr>
          <p:cNvPr id="13" name="Card"/>
          <p:cNvSpPr txBox="1"/>
          <p:nvPr/>
        </p:nvSpPr>
        <p:spPr>
          <a:xfrm>
            <a:off x="2000000" y="6600000"/>
            <a:ext cx="19000000" cy="22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실행 예시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build-vibe\rvc_vibe_script_simulator.exe --script vibe/tests/system_tests/tc/P03_start_from_standby_enters_normal.rvc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build-vibe\rvc_vibe_map_simulator.exe --map vibe/sim/maps/default.map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7/10</a:t>
            </a:r>
            <a:endParaRPr lang="ko-KR" sz="1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Reproduction Package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조교가 재현하는 데 필요한 파일과 명령을 한 곳에 정리했다.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100000" y="2250000"/>
            <a:ext cx="10700000" cy="30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제출 산출물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docs/ai-output/srs.md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docs/ai-output/sdd.md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docs/ai-output/*.puml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vibe/include, vibe/src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vibe/tests/unit_tests, system_tests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vibe/sim, vibe/simulator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13000000" y="2250000"/>
            <a:ext cx="9200000" cy="30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재현 순서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1. cmake -G Ninja -S vibe -B build-vibe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2. cmake --build build-vibe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3. ctest --test-dir build-vibe --output-on-failure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4. 필요 시 simulator executable 직접 실행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2100000" y="6300000"/>
            <a:ext cx="18800000" cy="2500000"/>
          </a:xfrm>
          <a:prstGeom prst="roundRect">
            <a:avLst/>
          </a:prstGeom>
          <a:solidFill>
            <a:srgbClr val="ECFDF5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최근 검증 결과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 단독 build 성공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unit/system/simulator tests 포함 149/149 passed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build artifact는 repo에 포함하지 않고 재현 명령으로 생성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8/10</a:t>
            </a:r>
            <a:endParaRPr lang="ko-KR" sz="1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AI-assisted Workflow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한 도구(Codex)를 일관되게 사용하여 artifact → implementation → validation 흐름을 유지했다.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050000" y="2400000"/>
            <a:ext cx="5100000" cy="36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1. Inspect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docs artifact 요약 확인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SRS/SDD와 코드/테스트 비교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mismatch와 gap 도출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6550000" y="2400000"/>
            <a:ext cx="5100000" cy="3600000"/>
          </a:xfrm>
          <a:prstGeom prst="roundRect">
            <a:avLst/>
          </a:prstGeom>
          <a:solidFill>
            <a:srgbClr val="F8FAFC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2. Generate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SRS/SDD draft 생성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PlantUML diagram 분리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traceability table 정리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12050000" y="2400000"/>
            <a:ext cx="5100000" cy="3600000"/>
          </a:xfrm>
          <a:prstGeom prst="roundRect">
            <a:avLst/>
          </a:prstGeom>
          <a:solidFill>
            <a:srgbClr val="F0FDF4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3. Implement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vibe CMake 분리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simulator adapter 정합화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script/map simulator target 분리</a:t>
            </a:r>
            <a:endParaRPr lang="ko-KR" sz="1700"/>
          </a:p>
        </p:txBody>
      </p:sp>
      <p:sp>
        <p:nvSpPr>
          <p:cNvPr id="13" name="Card"/>
          <p:cNvSpPr txBox="1"/>
          <p:nvPr/>
        </p:nvSpPr>
        <p:spPr>
          <a:xfrm>
            <a:off x="17550000" y="2400000"/>
            <a:ext cx="5100000" cy="3600000"/>
          </a:xfrm>
          <a:prstGeom prst="roundRect">
            <a:avLst/>
          </a:prstGeom>
          <a:solidFill>
            <a:srgbClr val="FFF7ED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4. Validate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cmake configure/build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ctest 전체 실행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root 변경 최소화 review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9/10</a:t>
            </a:r>
            <a:endParaRPr lang="ko-KR" sz="1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opBar"/>
          <p:cNvSpPr txBox="1"/>
          <p:nvPr/>
        </p:nvSpPr>
        <p:spPr>
          <a:xfrm>
            <a:off x="0" y="0"/>
            <a:ext cx="24384000" cy="180000"/>
          </a:xfrm>
          <a:prstGeom prst="rect">
            <a:avLst/>
          </a:prstGeom>
          <a:solidFill>
            <a:srgbClr val="2563EB"/>
          </a:solidFill>
          <a:ln w="18000">
            <a:noFill/>
          </a:ln>
        </p:spPr>
      </p:sp>
      <p:sp>
        <p:nvSpPr>
          <p:cNvPr id="91" name="SideAccent"/>
          <p:cNvSpPr txBox="1"/>
          <p:nvPr/>
        </p:nvSpPr>
        <p:spPr>
          <a:xfrm>
            <a:off x="0" y="0"/>
            <a:ext cx="180000" cy="13716000"/>
          </a:xfrm>
          <a:prstGeom prst="rect">
            <a:avLst/>
          </a:prstGeom>
          <a:solidFill>
            <a:srgbClr val="1F2A44"/>
          </a:solidFill>
          <a:ln w="18000">
            <a:noFill/>
          </a:ln>
        </p:spPr>
      </p:sp>
      <p:sp>
        <p:nvSpPr>
          <p:cNvPr id="2" name="Title"/>
          <p:cNvSpPr txBox="1"/>
          <p:nvPr/>
        </p:nvSpPr>
        <p:spPr>
          <a:xfrm>
            <a:off x="850000" y="620000"/>
            <a:ext cx="18000000" cy="85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3400" b="1">
                <a:solidFill>
                  <a:srgbClr val="1F2A44"/>
                </a:solidFill>
                <a:latin typeface="Pretendard"/>
                <a:ea typeface="Pretendard"/>
              </a:rPr>
              <a:t>장단점 및 소감</a:t>
            </a:r>
            <a:endParaRPr lang="ko-KR" sz="3400"/>
          </a:p>
        </p:txBody>
      </p:sp>
      <p:sp>
        <p:nvSpPr>
          <p:cNvPr id="3" name="Subtitle"/>
          <p:cNvSpPr txBox="1"/>
          <p:nvPr/>
        </p:nvSpPr>
        <p:spPr>
          <a:xfrm>
            <a:off x="900000" y="1420000"/>
            <a:ext cx="19000000" cy="5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500">
                <a:solidFill>
                  <a:srgbClr val="475569"/>
                </a:solidFill>
                <a:latin typeface="Pretendard"/>
                <a:ea typeface="Pretendard"/>
              </a:rPr>
              <a:t>AI는 빠른 생산성보다 검증 가능한 협업 방식으로 쓸 때 효과가 컸다.</a:t>
            </a:r>
            <a:endParaRPr lang="ko-KR" sz="1500"/>
          </a:p>
        </p:txBody>
      </p:sp>
      <p:sp>
        <p:nvSpPr>
          <p:cNvPr id="4" name="TeamLabel"/>
          <p:cNvSpPr txBox="1"/>
          <p:nvPr/>
        </p:nvSpPr>
        <p:spPr>
          <a:xfrm>
            <a:off x="20400000" y="660000"/>
            <a:ext cx="2700000" cy="42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300" b="1">
                <a:solidFill>
                  <a:srgbClr val="2563EB"/>
                </a:solidFill>
                <a:latin typeface="Pretendard"/>
                <a:ea typeface="Pretendard"/>
              </a:rPr>
              <a:t>OOAD TEAM 01</a:t>
            </a:r>
            <a:endParaRPr lang="ko-KR" sz="1300"/>
          </a:p>
        </p:txBody>
      </p:sp>
      <p:sp>
        <p:nvSpPr>
          <p:cNvPr id="10" name="Card"/>
          <p:cNvSpPr txBox="1"/>
          <p:nvPr/>
        </p:nvSpPr>
        <p:spPr>
          <a:xfrm>
            <a:off x="1000000" y="2350000"/>
            <a:ext cx="6900000" cy="4100000"/>
          </a:xfrm>
          <a:prstGeom prst="roundRect">
            <a:avLst/>
          </a:prstGeom>
          <a:solidFill>
            <a:srgbClr val="ECFDF5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장점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넓은 repo 구조를 빠르게 파악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SRS/SDD/Code/Test traceability 유지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반복 review로 SSD, system operation 분리 개선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build/test evidence를 발표 근거로 전환</a:t>
            </a:r>
            <a:endParaRPr lang="ko-KR" sz="1700"/>
          </a:p>
        </p:txBody>
      </p:sp>
      <p:sp>
        <p:nvSpPr>
          <p:cNvPr id="11" name="Card"/>
          <p:cNvSpPr txBox="1"/>
          <p:nvPr/>
        </p:nvSpPr>
        <p:spPr>
          <a:xfrm>
            <a:off x="8700000" y="2350000"/>
            <a:ext cx="6900000" cy="4100000"/>
          </a:xfrm>
          <a:prstGeom prst="roundRect">
            <a:avLst/>
          </a:prstGeom>
          <a:solidFill>
            <a:srgbClr val="FEF2F2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주의점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AI가 root CMake까지 과하게 수정하려는 경우가 있었음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Front/Forward 같은 용어는 설계 의미를 확인해야 함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문서 생성물은 반드시 repo evidence와 test로 검증 필요</a:t>
            </a:r>
            <a:endParaRPr lang="ko-KR" sz="1700"/>
          </a:p>
        </p:txBody>
      </p:sp>
      <p:sp>
        <p:nvSpPr>
          <p:cNvPr id="12" name="Card"/>
          <p:cNvSpPr txBox="1"/>
          <p:nvPr/>
        </p:nvSpPr>
        <p:spPr>
          <a:xfrm>
            <a:off x="16400000" y="2350000"/>
            <a:ext cx="6900000" cy="4100000"/>
          </a:xfrm>
          <a:prstGeom prst="roundRect">
            <a:avLst/>
          </a:prstGeom>
          <a:solidFill>
            <a:srgbClr val="EFF6FF"/>
          </a:solidFill>
          <a:ln w="18000">
            <a:solidFill>
              <a:srgbClr val="CBD5E1"/>
            </a:solidFill>
          </a:ln>
        </p:spPr>
        <p:txBody>
          <a:bodyPr wrap="square" anchor="t">
            <a:spAutoFit/>
          </a:bodyPr>
          <a:lstStyle/>
          <a:p>
            <a:r>
              <a:rPr lang="ko-KR" sz="1700" b="1">
                <a:solidFill>
                  <a:srgbClr val="111827"/>
                </a:solidFill>
                <a:latin typeface="Pretendard"/>
                <a:ea typeface="Pretendard"/>
              </a:rPr>
              <a:t>소감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AI는 답을 대신 내는 도구보다 검토자/짝프로그래머에 가까웠음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요구사항과 구현의 차이를 숨기지 않고 기록하는 과정이 중요했음</a:t>
            </a:r>
            <a:endParaRPr lang="ko-KR" sz="1700"/>
          </a:p>
          <a:p>
            <a:r>
              <a:rPr lang="ko-KR" sz="1700">
                <a:solidFill>
                  <a:srgbClr val="111827"/>
                </a:solidFill>
                <a:latin typeface="Pretendard"/>
                <a:ea typeface="Pretendard"/>
              </a:rPr>
              <a:t>- 최종 기준은 항상 재현 가능한 build와 test 결과</a:t>
            </a:r>
            <a:endParaRPr lang="ko-KR" sz="1700"/>
          </a:p>
        </p:txBody>
      </p:sp>
      <p:sp>
        <p:nvSpPr>
          <p:cNvPr id="98" name="Footer"/>
          <p:cNvSpPr txBox="1"/>
          <p:nvPr/>
        </p:nvSpPr>
        <p:spPr>
          <a:xfrm>
            <a:off x="900000" y="12820000"/>
            <a:ext cx="12000000" cy="300000"/>
          </a:xfrm>
          <a:prstGeom prst="rect">
            <a:avLst/>
          </a:prstGeom>
          <a:noFill/>
          <a:ln w="18000">
            <a:noFill/>
          </a:ln>
        </p:spPr>
        <p:txBody>
          <a:bodyPr wrap="square" anchor="t">
            <a:spAutoFit/>
          </a:bodyPr>
          <a:lstStyle/>
          <a:p>
            <a:r>
              <a:rPr lang="ko-KR" sz="1000">
                <a:solidFill>
                  <a:srgbClr val="64748B"/>
                </a:solidFill>
                <a:latin typeface="Pretendard"/>
                <a:ea typeface="Pretendard"/>
              </a:rPr>
              <a:t>AI-assisted RVC Control SW | vibe | 10/10</a:t>
            </a:r>
            <a:endParaRPr lang="ko-KR" sz="1000"/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620000" y="4064000"/>
            <a:ext cx="9144000" cy="1193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8763000" y="43180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System Scope and Boundary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11277600" y="-1168400"/>
            <a:ext cx="1828800" cy="14655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1468100" y="6375400"/>
            <a:ext cx="1447800" cy="254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600200" y="6388100"/>
            <a:ext cx="6781800" cy="6489700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2895600" y="7518400"/>
            <a:ext cx="41783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Power control ]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336800" y="11010900"/>
            <a:ext cx="53213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`PowerButton` 입력에 </a:t>
            </a:r>
          </a:p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따른 on/off 전환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8839200" y="6388100"/>
            <a:ext cx="6781800" cy="648970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6078200" y="6388100"/>
            <a:ext cx="6781800" cy="648970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17538700" y="7518400"/>
            <a:ext cx="39751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[ Movement control ]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Software Requirements Specification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715500" y="7518400"/>
            <a:ext cx="50419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Mode control ]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347200" y="11010900"/>
            <a:ext cx="59055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`StandbyMode`, `NormalMode`, `BoostMode`, `LowBatteryMode` 전환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941800" y="11010900"/>
            <a:ext cx="53213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Forward, Left, Right, </a:t>
            </a:r>
          </a:p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Backward, Stop 동작 명령</a:t>
            </a:r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4330700" y="8902700"/>
            <a:ext cx="1308100" cy="130810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8872200" y="8902700"/>
            <a:ext cx="1295400" cy="1295400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1277600" y="8610600"/>
            <a:ext cx="1905000" cy="1905000"/>
          </a:xfrm>
          <a:prstGeom prst="rect">
            <a:avLst/>
          </a:prstGeom>
        </p:spPr>
      </p:pic>
      <p:sp>
        <p:nvSpPr>
          <p:cNvPr name="TextBox 26" id="26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EEE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7620000" y="4064000"/>
            <a:ext cx="9144000" cy="119380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8763000" y="43180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System Scope and Boundary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11277600" y="-1168400"/>
            <a:ext cx="1828800" cy="14655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1468100" y="6375400"/>
            <a:ext cx="1447800" cy="254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8839200" y="6388100"/>
            <a:ext cx="6781800" cy="64897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6078200" y="6388100"/>
            <a:ext cx="6781800" cy="6489700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17538700" y="7518400"/>
            <a:ext cx="39751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[ Battery handling ]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828800" y="1879600"/>
            <a:ext cx="170053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Software Requirements Specification</a:t>
            </a:r>
          </a:p>
        </p:txBody>
      </p:sp>
      <p:pic>
        <p:nvPicPr>
          <p:cNvPr name="Picture 17" id="17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0668000" y="7785100"/>
            <a:ext cx="2197100" cy="2197100"/>
          </a:xfrm>
          <a:prstGeom prst="rect">
            <a:avLst/>
          </a:prstGeom>
        </p:spPr>
      </p:pic>
      <p:pic>
        <p:nvPicPr>
          <p:cNvPr name="Picture 18" id="18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10541000" y="7747000"/>
            <a:ext cx="1308100" cy="1397000"/>
          </a:xfrm>
          <a:prstGeom prst="rect">
            <a:avLst/>
          </a:prstGeom>
        </p:spPr>
      </p:pic>
      <p:pic>
        <p:nvPicPr>
          <p:cNvPr name="Picture 19" id="19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0845800" y="8991600"/>
            <a:ext cx="698500" cy="1181100"/>
          </a:xfrm>
          <a:prstGeom prst="rect">
            <a:avLst/>
          </a:prstGeom>
        </p:spPr>
      </p:pic>
      <p:sp>
        <p:nvSpPr>
          <p:cNvPr name="TextBox 20" id="20"/>
          <p:cNvSpPr txBox="true"/>
          <p:nvPr/>
        </p:nvSpPr>
        <p:spPr>
          <a:xfrm rot="0">
            <a:off x="9715500" y="7518400"/>
            <a:ext cx="50419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Dust handling ]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639300" y="10972800"/>
            <a:ext cx="53213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dust signal에 따른 boost mode 전환 및 timer expiry 처리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6941800" y="10972800"/>
            <a:ext cx="53213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charging, stop charging, </a:t>
            </a:r>
          </a:p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FFFFFF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low battery event, recovery 처리</a:t>
            </a:r>
          </a:p>
        </p:txBody>
      </p:sp>
      <p:pic>
        <p:nvPicPr>
          <p:cNvPr name="Picture 23" id="23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8745200" y="8737600"/>
            <a:ext cx="1435100" cy="143510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1600200" y="6388100"/>
            <a:ext cx="6781800" cy="6489700"/>
          </a:xfrm>
          <a:prstGeom prst="rect">
            <a:avLst/>
          </a:prstGeom>
        </p:spPr>
      </p:pic>
      <p:sp>
        <p:nvSpPr>
          <p:cNvPr name="TextBox 25" id="25"/>
          <p:cNvSpPr txBox="true"/>
          <p:nvPr/>
        </p:nvSpPr>
        <p:spPr>
          <a:xfrm rot="0">
            <a:off x="2895600" y="7518400"/>
            <a:ext cx="4178300" cy="596900"/>
          </a:xfrm>
          <a:prstGeom prst="rect">
            <a:avLst/>
          </a:prstGeom>
        </p:spPr>
        <p:txBody>
          <a:bodyPr anchor="t" rtlCol="false" lIns="0" tIns="21167" rIns="0" bIns="0"/>
          <a:lstStyle/>
          <a:p>
            <a:pPr algn="ctr" lvl="0">
              <a:lnSpc>
                <a:spcPct val="107899"/>
              </a:lnSpc>
            </a:pPr>
            <a:r>
              <a:rPr lang="en-US" sz="3333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Obstacle handling ]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2336800" y="11010900"/>
            <a:ext cx="53213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front/left/right obstacle </a:t>
            </a:r>
          </a:p>
          <a:p>
            <a:pPr algn="ctr" lvl="0">
              <a:lnSpc>
                <a:spcPct val="136950"/>
              </a:lnSpc>
            </a:pPr>
            <a:r>
              <a:rPr lang="en-US" sz="2466" b="false" i="false" u="none" strike="noStrike">
                <a:solidFill>
                  <a:srgbClr val="000000">
                    <a:alpha val="80000"/>
                  </a:srgbClr>
                </a:solidFill>
                <a:latin typeface="Pretendard Light"/>
                <a:ea typeface="Pretendard Light"/>
                <a:cs typeface="Pretendard Light"/>
              </a:rPr>
              <a:t>상태에 따른 회피 방향 결정</a:t>
            </a:r>
          </a:p>
        </p:txBody>
      </p:sp>
      <p:pic>
        <p:nvPicPr>
          <p:cNvPr name="Picture 27" id="27"/>
          <p:cNvPicPr>
            <a:picLocks noChangeAspect="true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4381500" y="8953500"/>
            <a:ext cx="1219200" cy="1219200"/>
          </a:xfrm>
          <a:prstGeom prst="rect">
            <a:avLst/>
          </a:prstGeom>
        </p:spPr>
      </p:pic>
      <p:sp>
        <p:nvSpPr>
          <p:cNvPr name="TextBox 28" id="28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7">
            <a:alphaModFix amt="50000"/>
          </a:blip>
          <a:stretch>
            <a:fillRect/>
          </a:stretch>
        </p:blipFill>
        <p:spPr>
          <a:xfrm rot="0">
            <a:off x="8712200" y="4978400"/>
            <a:ext cx="6959600" cy="6959600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8">
            <a:alphaModFix amt="30000"/>
          </a:blip>
          <a:stretch>
            <a:fillRect/>
          </a:stretch>
        </p:blipFill>
        <p:spPr>
          <a:xfrm rot="0">
            <a:off x="9372600" y="5638800"/>
            <a:ext cx="5651500" cy="565150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4770100" y="5156200"/>
            <a:ext cx="40005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PowerButton ]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808200" y="5575300"/>
            <a:ext cx="6210300" cy="444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49400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user의 power input을 system에 전달한다.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77400" y="4165600"/>
            <a:ext cx="11684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User ]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1023600" y="4191000"/>
            <a:ext cx="5435600" cy="444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49400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전원, 시작/정지, 충전 시작/중지를 요청한다.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5201900" y="10020300"/>
            <a:ext cx="596900" cy="6985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0033000" y="6299200"/>
            <a:ext cx="4318000" cy="431800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0261600" y="8763000"/>
            <a:ext cx="4000500" cy="952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ctr" lvl="0">
              <a:lnSpc>
                <a:spcPct val="116199"/>
              </a:lnSpc>
            </a:pPr>
            <a:r>
              <a:rPr lang="en-US" sz="2666" b="false" i="false" u="none" strike="noStrike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RVC</a:t>
            </a:r>
          </a:p>
          <a:p>
            <a:pPr algn="ctr" lvl="0">
              <a:lnSpc>
                <a:spcPct val="116199"/>
              </a:lnSpc>
            </a:pPr>
            <a:r>
              <a:rPr lang="en-US" sz="2666" b="false" i="false" u="none" strike="noStrike">
                <a:solidFill>
                  <a:srgbClr val="FFFFFF"/>
                </a:solidFill>
                <a:latin typeface="Pretendard Medium"/>
                <a:ea typeface="Pretendard Medium"/>
                <a:cs typeface="Pretendard Medium"/>
              </a:rPr>
              <a:t>System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828800" y="1854200"/>
            <a:ext cx="118745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System Boundary &amp; Actors</a:t>
            </a:r>
          </a:p>
        </p:txBody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1506200" y="7099300"/>
            <a:ext cx="1371600" cy="1358900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11506200" y="4673600"/>
            <a:ext cx="1346200" cy="1346200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11925300" y="4953000"/>
            <a:ext cx="508000" cy="787400"/>
          </a:xfrm>
          <a:prstGeom prst="rect">
            <a:avLst/>
          </a:prstGeom>
        </p:spPr>
      </p:pic>
      <p:pic>
        <p:nvPicPr>
          <p:cNvPr name="Picture 22" id="22"/>
          <p:cNvPicPr>
            <a:picLocks noChangeAspect="true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3423900" y="5346700"/>
            <a:ext cx="1346200" cy="1346200"/>
          </a:xfrm>
          <a:prstGeom prst="rect">
            <a:avLst/>
          </a:prstGeom>
        </p:spPr>
      </p:pic>
      <p:pic>
        <p:nvPicPr>
          <p:cNvPr name="Picture 23" id="23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3728700" y="5626100"/>
            <a:ext cx="736600" cy="774700"/>
          </a:xfrm>
          <a:prstGeom prst="rect">
            <a:avLst/>
          </a:prstGeom>
        </p:spPr>
      </p:pic>
      <p:pic>
        <p:nvPicPr>
          <p:cNvPr name="Picture 24" id="24"/>
          <p:cNvPicPr>
            <a:picLocks noChangeAspect="true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14554200" y="6870700"/>
            <a:ext cx="1346200" cy="1346200"/>
          </a:xfrm>
          <a:prstGeom prst="rect">
            <a:avLst/>
          </a:prstGeom>
        </p:spPr>
      </p:pic>
      <p:pic>
        <p:nvPicPr>
          <p:cNvPr name="Picture 25" id="25"/>
          <p:cNvPicPr>
            <a:picLocks noChangeAspect="true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4859000" y="7150100"/>
            <a:ext cx="736600" cy="774700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14668500" y="6972300"/>
            <a:ext cx="1117600" cy="1117600"/>
          </a:xfrm>
          <a:prstGeom prst="rect">
            <a:avLst/>
          </a:prstGeom>
        </p:spPr>
      </p:pic>
      <p:sp>
        <p:nvSpPr>
          <p:cNvPr name="TextBox 27" id="27"/>
          <p:cNvSpPr txBox="true"/>
          <p:nvPr/>
        </p:nvSpPr>
        <p:spPr>
          <a:xfrm rot="0">
            <a:off x="15963900" y="6908800"/>
            <a:ext cx="40005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StartButton ]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6002000" y="7340600"/>
            <a:ext cx="6210300" cy="876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user의 cleaning start/standby input을 system에 전달한다.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5811500" y="8763000"/>
            <a:ext cx="40005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BatteryDriver ]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5849600" y="9232900"/>
            <a:ext cx="6210300" cy="876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battery level, charging 가능 여부, </a:t>
            </a:r>
          </a:p>
          <a:p>
            <a:pPr algn="l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low-battery event를 제공한다.</a:t>
            </a:r>
          </a:p>
        </p:txBody>
      </p:sp>
      <p:pic>
        <p:nvPicPr>
          <p:cNvPr name="Picture 31" id="31"/>
          <p:cNvPicPr>
            <a:picLocks noChangeAspect="true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14465300" y="8864600"/>
            <a:ext cx="1346200" cy="1346200"/>
          </a:xfrm>
          <a:prstGeom prst="rect">
            <a:avLst/>
          </a:prstGeom>
        </p:spPr>
      </p:pic>
      <p:pic>
        <p:nvPicPr>
          <p:cNvPr name="Picture 32" id="32"/>
          <p:cNvPicPr>
            <a:picLocks noChangeAspect="true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14859000" y="9080500"/>
            <a:ext cx="558800" cy="939800"/>
          </a:xfrm>
          <a:prstGeom prst="rect">
            <a:avLst/>
          </a:prstGeom>
        </p:spPr>
      </p:pic>
      <p:pic>
        <p:nvPicPr>
          <p:cNvPr name="Picture 33" id="33"/>
          <p:cNvPicPr>
            <a:picLocks noChangeAspect="true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14160500" y="11709400"/>
            <a:ext cx="596900" cy="698500"/>
          </a:xfrm>
          <a:prstGeom prst="rect">
            <a:avLst/>
          </a:prstGeom>
        </p:spPr>
      </p:pic>
      <p:sp>
        <p:nvSpPr>
          <p:cNvPr name="TextBox 34" id="34"/>
          <p:cNvSpPr txBox="true"/>
          <p:nvPr/>
        </p:nvSpPr>
        <p:spPr>
          <a:xfrm rot="0">
            <a:off x="14770100" y="10541000"/>
            <a:ext cx="40005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DustSensorDriver ]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4808200" y="11023600"/>
            <a:ext cx="6210300" cy="444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front/left/right obstacle signal을 제공한다.</a:t>
            </a:r>
          </a:p>
        </p:txBody>
      </p:sp>
      <p:pic>
        <p:nvPicPr>
          <p:cNvPr name="Picture 36" id="36"/>
          <p:cNvPicPr>
            <a:picLocks noChangeAspect="true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13423900" y="10541000"/>
            <a:ext cx="1346200" cy="1346200"/>
          </a:xfrm>
          <a:prstGeom prst="rect">
            <a:avLst/>
          </a:prstGeom>
        </p:spPr>
      </p:pic>
      <p:pic>
        <p:nvPicPr>
          <p:cNvPr name="Picture 37" id="37"/>
          <p:cNvPicPr>
            <a:picLocks noChangeAspect="true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13665200" y="10782300"/>
            <a:ext cx="863600" cy="863600"/>
          </a:xfrm>
          <a:prstGeom prst="rect">
            <a:avLst/>
          </a:prstGeom>
        </p:spPr>
      </p:pic>
      <p:sp>
        <p:nvSpPr>
          <p:cNvPr name="TextBox 38" id="38"/>
          <p:cNvSpPr txBox="true"/>
          <p:nvPr/>
        </p:nvSpPr>
        <p:spPr>
          <a:xfrm rot="0">
            <a:off x="5575300" y="5156200"/>
            <a:ext cx="36576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ObstacleSensorDriver ]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2921000" y="5626100"/>
            <a:ext cx="6210300" cy="444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front/left/right obstacle signal을 제공한다.</a:t>
            </a:r>
          </a:p>
        </p:txBody>
      </p:sp>
      <p:pic>
        <p:nvPicPr>
          <p:cNvPr name="Picture 40" id="40"/>
          <p:cNvPicPr>
            <a:picLocks noChangeAspect="true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9296400" y="5346700"/>
            <a:ext cx="1346200" cy="1346200"/>
          </a:xfrm>
          <a:prstGeom prst="rect">
            <a:avLst/>
          </a:prstGeom>
        </p:spPr>
      </p:pic>
      <p:pic>
        <p:nvPicPr>
          <p:cNvPr name="Picture 41" id="41"/>
          <p:cNvPicPr>
            <a:picLocks noChangeAspect="true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9525000" y="5600700"/>
            <a:ext cx="889000" cy="889000"/>
          </a:xfrm>
          <a:prstGeom prst="rect">
            <a:avLst/>
          </a:prstGeom>
        </p:spPr>
      </p:pic>
      <p:sp>
        <p:nvSpPr>
          <p:cNvPr name="TextBox 42" id="42"/>
          <p:cNvSpPr txBox="true"/>
          <p:nvPr/>
        </p:nvSpPr>
        <p:spPr>
          <a:xfrm rot="0">
            <a:off x="5626100" y="6680200"/>
            <a:ext cx="28067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DigitalClockTick ]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2108200" y="7150100"/>
            <a:ext cx="6210300" cy="876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periodic behavior와 boost timer expiry를 </a:t>
            </a:r>
          </a:p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나타내는 외부 event 개념이다.</a:t>
            </a:r>
          </a:p>
        </p:txBody>
      </p:sp>
      <p:pic>
        <p:nvPicPr>
          <p:cNvPr name="Picture 44" id="44"/>
          <p:cNvPicPr>
            <a:picLocks noChangeAspect="true"/>
          </p:cNvPicPr>
          <p:nvPr/>
        </p:nvPicPr>
        <p:blipFill>
          <a:blip r:embed="rId25"/>
          <a:stretch>
            <a:fillRect/>
          </a:stretch>
        </p:blipFill>
        <p:spPr>
          <a:xfrm rot="0">
            <a:off x="8483600" y="6870700"/>
            <a:ext cx="1346200" cy="1346200"/>
          </a:xfrm>
          <a:prstGeom prst="rect">
            <a:avLst/>
          </a:prstGeom>
        </p:spPr>
      </p:pic>
      <p:pic>
        <p:nvPicPr>
          <p:cNvPr name="Picture 45" id="45"/>
          <p:cNvPicPr>
            <a:picLocks noChangeAspect="true"/>
          </p:cNvPicPr>
          <p:nvPr/>
        </p:nvPicPr>
        <p:blipFill>
          <a:blip r:embed="rId26"/>
          <a:stretch>
            <a:fillRect/>
          </a:stretch>
        </p:blipFill>
        <p:spPr>
          <a:xfrm rot="0">
            <a:off x="8674100" y="7073900"/>
            <a:ext cx="952500" cy="952500"/>
          </a:xfrm>
          <a:prstGeom prst="rect">
            <a:avLst/>
          </a:prstGeom>
        </p:spPr>
      </p:pic>
      <p:sp>
        <p:nvSpPr>
          <p:cNvPr name="TextBox 46" id="46"/>
          <p:cNvSpPr txBox="true"/>
          <p:nvPr/>
        </p:nvSpPr>
        <p:spPr>
          <a:xfrm rot="0">
            <a:off x="6045200" y="8559800"/>
            <a:ext cx="22098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MotorDriver ]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952500" y="9144000"/>
            <a:ext cx="7200900" cy="8763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system의 movement </a:t>
            </a:r>
          </a:p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output command를 실행한다.</a:t>
            </a:r>
          </a:p>
        </p:txBody>
      </p:sp>
      <p:pic>
        <p:nvPicPr>
          <p:cNvPr name="Picture 48" id="48"/>
          <p:cNvPicPr>
            <a:picLocks noChangeAspect="true"/>
          </p:cNvPicPr>
          <p:nvPr/>
        </p:nvPicPr>
        <p:blipFill>
          <a:blip r:embed="rId27"/>
          <a:stretch>
            <a:fillRect/>
          </a:stretch>
        </p:blipFill>
        <p:spPr>
          <a:xfrm rot="0">
            <a:off x="8318500" y="8851900"/>
            <a:ext cx="1346200" cy="1346200"/>
          </a:xfrm>
          <a:prstGeom prst="rect">
            <a:avLst/>
          </a:prstGeom>
        </p:spPr>
      </p:pic>
      <p:pic>
        <p:nvPicPr>
          <p:cNvPr name="Picture 49" id="49"/>
          <p:cNvPicPr>
            <a:picLocks noChangeAspect="true"/>
          </p:cNvPicPr>
          <p:nvPr/>
        </p:nvPicPr>
        <p:blipFill>
          <a:blip r:embed="rId28"/>
          <a:stretch>
            <a:fillRect/>
          </a:stretch>
        </p:blipFill>
        <p:spPr>
          <a:xfrm rot="0">
            <a:off x="8458200" y="9029700"/>
            <a:ext cx="1041400" cy="1016000"/>
          </a:xfrm>
          <a:prstGeom prst="rect">
            <a:avLst/>
          </a:prstGeom>
        </p:spPr>
      </p:pic>
      <p:sp>
        <p:nvSpPr>
          <p:cNvPr name="TextBox 50" id="50"/>
          <p:cNvSpPr txBox="true"/>
          <p:nvPr/>
        </p:nvSpPr>
        <p:spPr>
          <a:xfrm rot="0">
            <a:off x="6908800" y="10668000"/>
            <a:ext cx="2463800" cy="4699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l" lvl="0">
              <a:lnSpc>
                <a:spcPct val="116199"/>
              </a:lnSpc>
            </a:pPr>
            <a:r>
              <a:rPr lang="en-US" sz="2666" b="false" i="false" u="none" strike="noStrike" spc="-1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[ CleanerDriver ]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171700" y="11112500"/>
            <a:ext cx="7200900" cy="444500"/>
          </a:xfrm>
          <a:prstGeom prst="rect">
            <a:avLst/>
          </a:prstGeom>
        </p:spPr>
        <p:txBody>
          <a:bodyPr anchor="t" rtlCol="false" lIns="0" tIns="0" rIns="0" bIns="0"/>
          <a:lstStyle/>
          <a:p>
            <a:pPr algn="r" lvl="0">
              <a:lnSpc>
                <a:spcPct val="116199"/>
              </a:lnSpc>
            </a:pPr>
            <a:r>
              <a:rPr lang="en-US" sz="2466" b="false" i="false" u="none" strike="noStrike">
                <a:solidFill>
                  <a:srgbClr val="000000"/>
                </a:solidFill>
                <a:latin typeface="Pretendard Light"/>
                <a:ea typeface="Pretendard Light"/>
                <a:cs typeface="Pretendard Light"/>
              </a:rPr>
              <a:t>system의 cleaner output command를 실행한다.</a:t>
            </a:r>
          </a:p>
        </p:txBody>
      </p:sp>
      <p:pic>
        <p:nvPicPr>
          <p:cNvPr name="Picture 52" id="52"/>
          <p:cNvPicPr>
            <a:picLocks noChangeAspect="true"/>
          </p:cNvPicPr>
          <p:nvPr/>
        </p:nvPicPr>
        <p:blipFill>
          <a:blip r:embed="rId29"/>
          <a:stretch>
            <a:fillRect/>
          </a:stretch>
        </p:blipFill>
        <p:spPr>
          <a:xfrm rot="0">
            <a:off x="9639300" y="10591800"/>
            <a:ext cx="1346200" cy="1346200"/>
          </a:xfrm>
          <a:prstGeom prst="rect">
            <a:avLst/>
          </a:prstGeom>
        </p:spPr>
      </p:pic>
      <p:pic>
        <p:nvPicPr>
          <p:cNvPr name="Picture 53" id="53"/>
          <p:cNvPicPr>
            <a:picLocks noChangeAspect="true"/>
          </p:cNvPicPr>
          <p:nvPr/>
        </p:nvPicPr>
        <p:blipFill>
          <a:blip r:embed="rId30"/>
          <a:stretch>
            <a:fillRect/>
          </a:stretch>
        </p:blipFill>
        <p:spPr>
          <a:xfrm rot="0">
            <a:off x="9779000" y="10769600"/>
            <a:ext cx="1041400" cy="1016000"/>
          </a:xfrm>
          <a:prstGeom prst="rect">
            <a:avLst/>
          </a:prstGeom>
        </p:spPr>
      </p:pic>
      <p:sp>
        <p:nvSpPr>
          <p:cNvPr name="TextBox 54" id="54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SRS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System Sequence Diagrams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3741400" y="4000500"/>
            <a:ext cx="9486900" cy="84963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066800" y="4000500"/>
            <a:ext cx="11912600" cy="8496300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714500" y="4152900"/>
            <a:ext cx="10998200" cy="819150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3843000" y="8521700"/>
            <a:ext cx="9283700" cy="36068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4020800" y="4394200"/>
            <a:ext cx="8813800" cy="3505200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SRS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Class Diagram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6134100" y="3835400"/>
            <a:ext cx="12128500" cy="938530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6134100" y="3835400"/>
            <a:ext cx="12128500" cy="9385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Mode Transition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3810000" y="3835400"/>
            <a:ext cx="16751300" cy="961390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4267200" y="3835400"/>
            <a:ext cx="15989300" cy="93853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 xmlns:r="http://schemas.openxmlformats.org/officeDocument/2006/relationships">
      <p:bgPr>
        <a:solidFill>
          <a:srgbClr val="EEEEEE"/>
        </a:solidFill>
      </p:bgPr>
    </p:bg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482600" y="-457200"/>
            <a:ext cx="25488900" cy="144780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 rot="0">
            <a:off x="22860000" y="609600"/>
            <a:ext cx="355600" cy="25400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 rot="0">
            <a:off x="21818600" y="571500"/>
            <a:ext cx="304800" cy="31750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-508000" y="3581400"/>
            <a:ext cx="25400000" cy="1270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-6502400" y="6845300"/>
            <a:ext cx="13970000" cy="1270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288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Part1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828800" y="1854200"/>
            <a:ext cx="14693900" cy="1308100"/>
          </a:xfrm>
          <a:prstGeom prst="rect">
            <a:avLst/>
          </a:prstGeom>
        </p:spPr>
        <p:txBody>
          <a:bodyPr anchor="t" rtlCol="false" lIns="0" tIns="46566" rIns="0" bIns="0"/>
          <a:lstStyle/>
          <a:p>
            <a:pPr algn="l" lvl="0">
              <a:lnSpc>
                <a:spcPct val="107899"/>
              </a:lnSpc>
            </a:pPr>
            <a:r>
              <a:rPr lang="en-US" sz="7333" b="false" i="false" u="none" strike="noStrike" spc="-300">
                <a:solidFill>
                  <a:srgbClr val="000000"/>
                </a:solidFill>
                <a:latin typeface="Pretendard SemiBold"/>
                <a:ea typeface="Pretendard SemiBold"/>
                <a:cs typeface="Pretendard SemiBold"/>
              </a:rPr>
              <a:t>: Sequence Diagram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796000" y="571500"/>
            <a:ext cx="2171700" cy="304800"/>
          </a:xfrm>
          <a:prstGeom prst="rect">
            <a:avLst/>
          </a:prstGeom>
        </p:spPr>
        <p:txBody>
          <a:bodyPr anchor="t" rtlCol="false" lIns="0" tIns="26415" rIns="0" bIns="0"/>
          <a:lstStyle/>
          <a:p>
            <a:pPr algn="ctr" lvl="0">
              <a:lnSpc>
                <a:spcPct val="96279"/>
              </a:lnSpc>
            </a:pPr>
            <a:r>
              <a:rPr lang="en-US" sz="1733" b="false" i="false" u="none" strike="noStrike" cap="all">
                <a:solidFill>
                  <a:srgbClr val="000000">
                    <a:alpha val="80000"/>
                  </a:srgbClr>
                </a:solidFill>
                <a:latin typeface="Poppins Regular"/>
                <a:ea typeface="Poppins Regular"/>
                <a:cs typeface="Poppins Regular"/>
              </a:rPr>
              <a:t>OOAD TEAM 01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130300" y="4889500"/>
            <a:ext cx="10845800" cy="840740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959100" y="1346200"/>
            <a:ext cx="2146300" cy="393700"/>
          </a:xfrm>
          <a:prstGeom prst="rect">
            <a:avLst/>
          </a:prstGeom>
        </p:spPr>
        <p:txBody>
          <a:bodyPr anchor="t" rtlCol="false" lIns="0" tIns="32511" rIns="0" bIns="0"/>
          <a:lstStyle/>
          <a:p>
            <a:pPr algn="l" lvl="0">
              <a:lnSpc>
                <a:spcPct val="96279"/>
              </a:lnSpc>
            </a:pPr>
            <a:r>
              <a:rPr lang="en-US" sz="2133" b="false" i="false" u="none" strike="noStrike">
                <a:solidFill>
                  <a:srgbClr val="000000">
                    <a:alpha val="70196"/>
                  </a:srgbClr>
                </a:solidFill>
                <a:latin typeface="Poppins Regular"/>
                <a:ea typeface="Poppins Regular"/>
                <a:cs typeface="Poppins Regular"/>
              </a:rPr>
              <a:t>SDD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63000" y="4267200"/>
            <a:ext cx="7048500" cy="622300"/>
          </a:xfrm>
          <a:prstGeom prst="rect">
            <a:avLst/>
          </a:prstGeom>
        </p:spPr>
        <p:txBody>
          <a:bodyPr anchor="t" rtlCol="false" lIns="0" tIns="22437" rIns="0" bIns="0"/>
          <a:lstStyle/>
          <a:p>
            <a:pPr algn="ctr" lvl="0">
              <a:lnSpc>
                <a:spcPct val="107899"/>
              </a:lnSpc>
            </a:pPr>
            <a:r>
              <a:rPr lang="en-US" sz="3533" b="false" i="false" u="none" strike="noStrike" spc="-200">
                <a:solidFill>
                  <a:srgbClr val="000000"/>
                </a:solidFill>
                <a:latin typeface="Pretendard Medium"/>
                <a:ea typeface="Pretendard Medium"/>
                <a:cs typeface="Pretendard Medium"/>
              </a:rPr>
              <a:t>Button Cases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2623800" y="4889500"/>
            <a:ext cx="10845800" cy="840740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130300" y="5994400"/>
            <a:ext cx="10668000" cy="5918200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3474700" y="4889500"/>
            <a:ext cx="8648700" cy="8407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